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5143500" cx="9144000"/>
  <p:notesSz cx="6858000" cy="9144000"/>
  <p:embeddedFontLst>
    <p:embeddedFont>
      <p:font typeface="Economica"/>
      <p:regular r:id="rId61"/>
      <p:bold r:id="rId62"/>
      <p:italic r:id="rId63"/>
      <p:boldItalic r:id="rId64"/>
    </p:embeddedFont>
    <p:embeddedFont>
      <p:font typeface="Open Sans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36C8FD3-1294-457C-8058-4E8C04707F14}">
  <a:tblStyle styleId="{636C8FD3-1294-457C-8058-4E8C04707F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Economica-bold.fntdata"/><Relationship Id="rId61" Type="http://schemas.openxmlformats.org/officeDocument/2006/relationships/font" Target="fonts/Economica-regular.fntdata"/><Relationship Id="rId20" Type="http://schemas.openxmlformats.org/officeDocument/2006/relationships/slide" Target="slides/slide15.xml"/><Relationship Id="rId64" Type="http://schemas.openxmlformats.org/officeDocument/2006/relationships/font" Target="fonts/Economica-boldItalic.fntdata"/><Relationship Id="rId63" Type="http://schemas.openxmlformats.org/officeDocument/2006/relationships/font" Target="fonts/Economica-italic.fntdata"/><Relationship Id="rId22" Type="http://schemas.openxmlformats.org/officeDocument/2006/relationships/slide" Target="slides/slide17.xml"/><Relationship Id="rId66" Type="http://schemas.openxmlformats.org/officeDocument/2006/relationships/font" Target="fonts/OpenSans-bold.fntdata"/><Relationship Id="rId21" Type="http://schemas.openxmlformats.org/officeDocument/2006/relationships/slide" Target="slides/slide16.xml"/><Relationship Id="rId65" Type="http://schemas.openxmlformats.org/officeDocument/2006/relationships/font" Target="fonts/OpenSans-regular.fntdata"/><Relationship Id="rId24" Type="http://schemas.openxmlformats.org/officeDocument/2006/relationships/slide" Target="slides/slide19.xml"/><Relationship Id="rId68" Type="http://schemas.openxmlformats.org/officeDocument/2006/relationships/font" Target="fonts/OpenSans-boldItalic.fntdata"/><Relationship Id="rId23" Type="http://schemas.openxmlformats.org/officeDocument/2006/relationships/slide" Target="slides/slide18.xml"/><Relationship Id="rId67" Type="http://schemas.openxmlformats.org/officeDocument/2006/relationships/font" Target="fonts/OpenSans-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c290bb9a3_2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c290bb9a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c290bb9a3_2_1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c290bb9a3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c290bb9a3_2_1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c290bb9a3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b95bf933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b95bf933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b95bf933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b95bf933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b95bf933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b95bf933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Bom projeto requer boas escolhas (compromissos)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Diferentes formatos de instruções complica decodificação, CONTUDO permite instruções de tamanho fixo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b95bf9334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b95bf9334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Simplicidade é favorecida pela regularidade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Instruções de tamanho fixo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Poucos formatos de instruções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Opcode sempre utiliza os primeiros 6 bits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b95bf9334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b95bf9334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b95bf9334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b95bf9334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Quanto menor, mais rápido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Repertório de instruções limitados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Quantidade de registradores limitados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Número reduzido de modos de endereçamento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b95bf9334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b95bf9334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31146b39a_1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31146b39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b95bf9334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b95bf9334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b95bf9334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b95bf9334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b95bf933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b95bf933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b95bf9334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b95bf9334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b95bf9334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b95bf9334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b95bf9334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b95bf9334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b95bf9334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b95bf9334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b95bf9334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b95bf9334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b95bf9334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b95bf9334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b95bf9334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b95bf9334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31146b39a_1_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31146b39a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b95bf9334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b95bf9334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b95bf9334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b95bf9334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b95bf9334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b95bf9334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b95bf9334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b95bf9334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b95bf9334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b95bf9334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Torne rápido o caso mais comum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Existência de instruções que contém operandos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b95bf9334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b95bf9334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b95bf9334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b95bf9334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b95bf9334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b95bf9334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b95bf9334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b95bf9334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b95bf9334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b95bf9334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b95bf933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b95bf933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b95bf9334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b95bf9334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b95bf9334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b95bf9334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b95bf9334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b95bf9334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b95bf9334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b95bf9334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b95bf9334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b95bf9334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b95bf9334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b95bf9334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b95bf9334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b95bf9334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b95bf9334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b95bf9334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b95bf9334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b95bf9334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b95bf9334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b95bf9334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b95bf93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b95bf93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b95bf9334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b95bf9334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b95bf9334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b95bf9334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b95bf9334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b95bf9334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a519c89f4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a519c89f4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4950951b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4950951b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09d1000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09d1000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b95bf933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b95bf933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b95bf933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b95bf933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b95bf933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b95bf933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b95bf933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b95bf933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34138" y="107144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rgbClr val="EE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7863575" y="3780194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rgbClr val="EE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901450" y="278381"/>
            <a:ext cx="7803600" cy="187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777550" y="2578087"/>
            <a:ext cx="7927500" cy="8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78201" y="3476531"/>
            <a:ext cx="1035919" cy="106520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4113" y="3628125"/>
            <a:ext cx="809625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0"/>
              <a:buNone/>
              <a:defRPr sz="16000">
                <a:solidFill>
                  <a:srgbClr val="3D85C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74650" lvl="1" marL="914400" algn="ctr">
              <a:spcBef>
                <a:spcPts val="1600"/>
              </a:spcBef>
              <a:spcAft>
                <a:spcPts val="0"/>
              </a:spcAft>
              <a:buSzPts val="2300"/>
              <a:buChar char="○"/>
              <a:defRPr/>
            </a:lvl2pPr>
            <a:lvl3pPr indent="-355600" lvl="2" marL="1371600" algn="ctr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rgbClr val="EE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9" name="Google Shape;19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rgbClr val="EE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0" name="Google Shape;20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rgbClr val="EE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258675" y="209569"/>
            <a:ext cx="7827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290100" y="822543"/>
            <a:ext cx="8563800" cy="37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  <a:defRPr sz="2000">
                <a:solidFill>
                  <a:srgbClr val="434343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○"/>
              <a:defRPr sz="1800">
                <a:solidFill>
                  <a:srgbClr val="666666"/>
                </a:solidFill>
              </a:defRPr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Clr>
                <a:srgbClr val="EE0000"/>
              </a:buClr>
              <a:buSzPts val="1600"/>
              <a:buChar char="■"/>
              <a:defRPr sz="1600">
                <a:solidFill>
                  <a:srgbClr val="EE0000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000"/>
            </a:lvl1pPr>
            <a:lvl2pPr lvl="1">
              <a:buNone/>
              <a:defRPr sz="1000"/>
            </a:lvl2pPr>
            <a:lvl3pPr lvl="2">
              <a:buNone/>
              <a:defRPr sz="1000"/>
            </a:lvl3pPr>
            <a:lvl4pPr lvl="3">
              <a:buNone/>
              <a:defRPr sz="1000"/>
            </a:lvl4pPr>
            <a:lvl5pPr lvl="4">
              <a:buNone/>
              <a:defRPr sz="1000"/>
            </a:lvl5pPr>
            <a:lvl6pPr lvl="5">
              <a:buNone/>
              <a:defRPr sz="1000"/>
            </a:lvl6pPr>
            <a:lvl7pPr lvl="6">
              <a:buNone/>
              <a:defRPr sz="1000"/>
            </a:lvl7pPr>
            <a:lvl8pPr lvl="7">
              <a:buNone/>
              <a:defRPr sz="1000"/>
            </a:lvl8pPr>
            <a:lvl9pPr lvl="8">
              <a:buNone/>
              <a:defRPr sz="10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7" name="Google Shape;27;p4"/>
          <p:cNvSpPr txBox="1"/>
          <p:nvPr/>
        </p:nvSpPr>
        <p:spPr>
          <a:xfrm>
            <a:off x="0" y="4819125"/>
            <a:ext cx="3177600" cy="2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Organização e Arquitetura de Computadores - IC/UFAL</a:t>
            </a:r>
            <a:r>
              <a:rPr lang="pt-BR" sz="9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- Prof. Erick de A. Barboza</a:t>
            </a:r>
            <a:endParaRPr sz="9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8" name="Google Shape;2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6400" y="111962"/>
            <a:ext cx="689943" cy="709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9025" y="323900"/>
            <a:ext cx="418209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" name="Google Shape;49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4800"/>
              <a:buNone/>
              <a:defRPr>
                <a:solidFill>
                  <a:srgbClr val="3D85C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indent="-3746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300"/>
              <a:buChar char="○"/>
              <a:defRPr>
                <a:solidFill>
                  <a:schemeClr val="lt1"/>
                </a:solidFill>
              </a:defRPr>
            </a:lvl2pPr>
            <a:lvl3pPr indent="-3556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4800"/>
              <a:buFont typeface="Economica"/>
              <a:buNone/>
              <a:defRPr sz="4800">
                <a:solidFill>
                  <a:srgbClr val="4A86E8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746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155CC"/>
              </a:buClr>
              <a:buSzPts val="2300"/>
              <a:buFont typeface="Open Sans"/>
              <a:buChar char="○"/>
              <a:defRPr sz="2300">
                <a:solidFill>
                  <a:srgbClr val="1155C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BF9000"/>
              </a:buClr>
              <a:buSzPts val="2000"/>
              <a:buFont typeface="Open Sans"/>
              <a:buChar char="■"/>
              <a:defRPr sz="2000">
                <a:solidFill>
                  <a:srgbClr val="BF9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CC0000"/>
              </a:buClr>
              <a:buSzPts val="1400"/>
              <a:buFont typeface="Open Sans"/>
              <a:buChar char="●"/>
              <a:defRPr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24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Relationship Id="rId4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Relationship Id="rId4" Type="http://schemas.openxmlformats.org/officeDocument/2006/relationships/image" Target="../media/image36.png"/><Relationship Id="rId5" Type="http://schemas.openxmlformats.org/officeDocument/2006/relationships/image" Target="../media/image4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9.png"/><Relationship Id="rId4" Type="http://schemas.openxmlformats.org/officeDocument/2006/relationships/image" Target="../media/image55.png"/><Relationship Id="rId5" Type="http://schemas.openxmlformats.org/officeDocument/2006/relationships/image" Target="../media/image46.png"/><Relationship Id="rId6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4.png"/><Relationship Id="rId4" Type="http://schemas.openxmlformats.org/officeDocument/2006/relationships/image" Target="../media/image49.png"/><Relationship Id="rId5" Type="http://schemas.openxmlformats.org/officeDocument/2006/relationships/image" Target="../media/image5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7.png"/><Relationship Id="rId4" Type="http://schemas.openxmlformats.org/officeDocument/2006/relationships/image" Target="../media/image7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0.png"/><Relationship Id="rId4" Type="http://schemas.openxmlformats.org/officeDocument/2006/relationships/image" Target="../media/image6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3.png"/><Relationship Id="rId4" Type="http://schemas.openxmlformats.org/officeDocument/2006/relationships/image" Target="../media/image69.png"/><Relationship Id="rId5" Type="http://schemas.openxmlformats.org/officeDocument/2006/relationships/image" Target="../media/image7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7.png"/><Relationship Id="rId4" Type="http://schemas.openxmlformats.org/officeDocument/2006/relationships/image" Target="../media/image7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7.png"/><Relationship Id="rId4" Type="http://schemas.openxmlformats.org/officeDocument/2006/relationships/image" Target="../media/image66.png"/><Relationship Id="rId5" Type="http://schemas.openxmlformats.org/officeDocument/2006/relationships/image" Target="../media/image7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901450" y="278381"/>
            <a:ext cx="7803600" cy="18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Instruindo um Computador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777550" y="2259095"/>
            <a:ext cx="7927500" cy="11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Arquitetura de Organização de Computadores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Profº Erick de A. Barboza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258675" y="157177"/>
            <a:ext cx="7827600" cy="4119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Evolução de ISAs</a:t>
            </a:r>
            <a:endParaRPr/>
          </a:p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311700" y="866718"/>
            <a:ext cx="5364300" cy="10694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/>
              <a:t>RISC vs. CISC</a:t>
            </a:r>
            <a:endParaRPr b="1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i="1" lang="pt-BR"/>
              <a:t>Reduced Instruction Set Computer</a:t>
            </a:r>
            <a:endParaRPr i="1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i="1" lang="pt-BR"/>
              <a:t>Complex Instruction Set Computer</a:t>
            </a:r>
            <a:endParaRPr i="1"/>
          </a:p>
        </p:txBody>
      </p:sp>
      <p:sp>
        <p:nvSpPr>
          <p:cNvPr id="134" name="Google Shape;134;p22"/>
          <p:cNvSpPr txBox="1"/>
          <p:nvPr>
            <p:ph idx="12" type="sldNum"/>
          </p:nvPr>
        </p:nvSpPr>
        <p:spPr>
          <a:xfrm>
            <a:off x="8472458" y="3497413"/>
            <a:ext cx="548700" cy="2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875" y="2352025"/>
            <a:ext cx="3683351" cy="245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6000" y="1785586"/>
            <a:ext cx="2502275" cy="287763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/>
          <p:nvPr/>
        </p:nvSpPr>
        <p:spPr>
          <a:xfrm>
            <a:off x="1394850" y="2776275"/>
            <a:ext cx="650400" cy="28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575" y="996675"/>
            <a:ext cx="4653656" cy="3855563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 txBox="1"/>
          <p:nvPr>
            <p:ph type="title"/>
          </p:nvPr>
        </p:nvSpPr>
        <p:spPr>
          <a:xfrm>
            <a:off x="258675" y="157174"/>
            <a:ext cx="7827600" cy="5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Evolução de ISAs</a:t>
            </a:r>
            <a:endParaRPr/>
          </a:p>
        </p:txBody>
      </p:sp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311700" y="866718"/>
            <a:ext cx="2145300" cy="3935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/>
              <a:t>RISC vs. CISC</a:t>
            </a:r>
            <a:endParaRPr b="1"/>
          </a:p>
        </p:txBody>
      </p:sp>
      <p:sp>
        <p:nvSpPr>
          <p:cNvPr id="145" name="Google Shape;145;p23"/>
          <p:cNvSpPr txBox="1"/>
          <p:nvPr>
            <p:ph idx="12" type="sldNum"/>
          </p:nvPr>
        </p:nvSpPr>
        <p:spPr>
          <a:xfrm>
            <a:off x="8472458" y="3497413"/>
            <a:ext cx="548700" cy="2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301" y="1260250"/>
            <a:ext cx="4507675" cy="344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 txBox="1"/>
          <p:nvPr>
            <p:ph type="title"/>
          </p:nvPr>
        </p:nvSpPr>
        <p:spPr>
          <a:xfrm>
            <a:off x="258675" y="157177"/>
            <a:ext cx="7827600" cy="4119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Evolução de ISAs</a:t>
            </a:r>
            <a:endParaRPr/>
          </a:p>
        </p:txBody>
      </p:sp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311700" y="866718"/>
            <a:ext cx="2145300" cy="3935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/>
              <a:t>RISC vs. CISC</a:t>
            </a:r>
            <a:endParaRPr b="1"/>
          </a:p>
        </p:txBody>
      </p:sp>
      <p:sp>
        <p:nvSpPr>
          <p:cNvPr id="153" name="Google Shape;153;p24"/>
          <p:cNvSpPr txBox="1"/>
          <p:nvPr>
            <p:ph idx="12" type="sldNum"/>
          </p:nvPr>
        </p:nvSpPr>
        <p:spPr>
          <a:xfrm>
            <a:off x="8472458" y="3497413"/>
            <a:ext cx="548700" cy="2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258675" y="209569"/>
            <a:ext cx="7827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Exemplos de processadores RISC e CISC</a:t>
            </a:r>
            <a:endParaRPr/>
          </a:p>
        </p:txBody>
      </p:sp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290100" y="822550"/>
            <a:ext cx="6343500" cy="37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CISC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Intel x86, Pentium, AMDx86, AMD Athlon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Muito </a:t>
            </a:r>
            <a:r>
              <a:rPr lang="pt-BR"/>
              <a:t>utilizados</a:t>
            </a:r>
            <a:r>
              <a:rPr lang="pt-BR"/>
              <a:t> em PCs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RISC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MIPS, ARM, AVR (Arduino), PIC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Muito utilizados em sistemas embarcados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Tendência hoje é termos processadores híbridos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Ideias de RISC foram incorporados a CISC e vice-versa</a:t>
            </a:r>
            <a:endParaRPr/>
          </a:p>
        </p:txBody>
      </p:sp>
      <p:sp>
        <p:nvSpPr>
          <p:cNvPr id="160" name="Google Shape;16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1900" y="822550"/>
            <a:ext cx="120015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2038" y="1057913"/>
            <a:ext cx="1285875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8963" y="2282425"/>
            <a:ext cx="847725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19663" y="2543725"/>
            <a:ext cx="139065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46838" y="3399388"/>
            <a:ext cx="1685925" cy="9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258675" y="209569"/>
            <a:ext cx="7827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Repertório (ISA) do Processador </a:t>
            </a:r>
            <a:r>
              <a:rPr lang="pt-BR">
                <a:solidFill>
                  <a:srgbClr val="EE0000"/>
                </a:solidFill>
              </a:rPr>
              <a:t>MIPS</a:t>
            </a:r>
            <a:endParaRPr>
              <a:solidFill>
                <a:srgbClr val="EE0000"/>
              </a:solidFill>
            </a:endParaRPr>
          </a:p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290100" y="822547"/>
            <a:ext cx="7796100" cy="22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Utilizado como exemplo nesta disciplina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Desenvolvido no começo de 80, é um bom exemplo de uma arquitetura RISC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Muito utilizado no mercado de sistemas embarcados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Aplicações em eletrônicos diversos, equipamento de rede/armazenamento, câmeras, impressoras, etc</a:t>
            </a:r>
            <a:endParaRPr/>
          </a:p>
        </p:txBody>
      </p:sp>
      <p:sp>
        <p:nvSpPr>
          <p:cNvPr id="172" name="Google Shape;17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300" y="3579738"/>
            <a:ext cx="1941600" cy="8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9424" y="3525800"/>
            <a:ext cx="1642700" cy="145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2875" y="3418226"/>
            <a:ext cx="2181624" cy="99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258675" y="209569"/>
            <a:ext cx="7827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Categoria e Formato de Instruções do MIPS</a:t>
            </a:r>
            <a:endParaRPr/>
          </a:p>
        </p:txBody>
      </p:sp>
      <p:sp>
        <p:nvSpPr>
          <p:cNvPr id="181" name="Google Shape;181;p27"/>
          <p:cNvSpPr txBox="1"/>
          <p:nvPr>
            <p:ph idx="1" type="body"/>
          </p:nvPr>
        </p:nvSpPr>
        <p:spPr>
          <a:xfrm>
            <a:off x="290100" y="822550"/>
            <a:ext cx="3551700" cy="37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Aritméticas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Lógicas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Transferência de dados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Desvios de fluxo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Gerenciamento de memória</a:t>
            </a:r>
            <a:endParaRPr/>
          </a:p>
        </p:txBody>
      </p:sp>
      <p:sp>
        <p:nvSpPr>
          <p:cNvPr id="182" name="Google Shape;18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3" name="Google Shape;183;p27"/>
          <p:cNvSpPr txBox="1"/>
          <p:nvPr/>
        </p:nvSpPr>
        <p:spPr>
          <a:xfrm>
            <a:off x="4712625" y="996375"/>
            <a:ext cx="40035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3 formatos de instrução: </a:t>
            </a:r>
            <a:r>
              <a:rPr b="1" lang="pt-BR">
                <a:solidFill>
                  <a:srgbClr val="EE0000"/>
                </a:solidFill>
              </a:rPr>
              <a:t>todos com 32 bits</a:t>
            </a:r>
            <a:endParaRPr b="1">
              <a:solidFill>
                <a:srgbClr val="EE0000"/>
              </a:solidFill>
            </a:endParaRPr>
          </a:p>
        </p:txBody>
      </p:sp>
      <p:graphicFrame>
        <p:nvGraphicFramePr>
          <p:cNvPr id="184" name="Google Shape;184;p27"/>
          <p:cNvGraphicFramePr/>
          <p:nvPr/>
        </p:nvGraphicFramePr>
        <p:xfrm>
          <a:off x="4641075" y="1512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{636C8FD3-1294-457C-8058-4E8C04707F14}</a:tableStyleId>
              </a:tblPr>
              <a:tblGrid>
                <a:gridCol w="708300"/>
                <a:gridCol w="708300"/>
                <a:gridCol w="708300"/>
                <a:gridCol w="708300"/>
                <a:gridCol w="708300"/>
                <a:gridCol w="708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op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rd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shamt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funct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85" name="Google Shape;185;p27"/>
          <p:cNvGraphicFramePr/>
          <p:nvPr/>
        </p:nvGraphicFramePr>
        <p:xfrm>
          <a:off x="4641075" y="2121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{636C8FD3-1294-457C-8058-4E8C04707F14}</a:tableStyleId>
              </a:tblPr>
              <a:tblGrid>
                <a:gridCol w="708300"/>
                <a:gridCol w="708300"/>
                <a:gridCol w="708300"/>
                <a:gridCol w="708300"/>
                <a:gridCol w="708300"/>
                <a:gridCol w="708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op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immediate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graphicFrame>
        <p:nvGraphicFramePr>
          <p:cNvPr id="186" name="Google Shape;186;p27"/>
          <p:cNvGraphicFramePr/>
          <p:nvPr/>
        </p:nvGraphicFramePr>
        <p:xfrm>
          <a:off x="4665675" y="273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{636C8FD3-1294-457C-8058-4E8C04707F14}</a:tableStyleId>
              </a:tblPr>
              <a:tblGrid>
                <a:gridCol w="708300"/>
                <a:gridCol w="708300"/>
                <a:gridCol w="708300"/>
                <a:gridCol w="708300"/>
                <a:gridCol w="708300"/>
                <a:gridCol w="708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op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jump target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187" name="Google Shape;187;p27"/>
          <p:cNvSpPr/>
          <p:nvPr/>
        </p:nvSpPr>
        <p:spPr>
          <a:xfrm>
            <a:off x="3070825" y="3950675"/>
            <a:ext cx="5740500" cy="4893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Bom projeto requer boas escolhas (compromisso)</a:t>
            </a:r>
            <a:endParaRPr b="1"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258675" y="209569"/>
            <a:ext cx="7827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Operações Aritméticas</a:t>
            </a:r>
            <a:endParaRPr/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290100" y="822546"/>
            <a:ext cx="8563800" cy="14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Todas as instruções aritméticas no MIPS possuem 3 operandos: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destino, fonte 1, fonte 2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Cada instrução aritmética faz apenas uma operação</a:t>
            </a:r>
            <a:endParaRPr/>
          </a:p>
        </p:txBody>
      </p:sp>
      <p:sp>
        <p:nvSpPr>
          <p:cNvPr id="194" name="Google Shape;19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5" name="Google Shape;195;p28"/>
          <p:cNvSpPr txBox="1"/>
          <p:nvPr/>
        </p:nvSpPr>
        <p:spPr>
          <a:xfrm>
            <a:off x="2493825" y="2562275"/>
            <a:ext cx="1633200" cy="450000"/>
          </a:xfrm>
          <a:prstGeom prst="rect">
            <a:avLst/>
          </a:prstGeom>
          <a:solidFill>
            <a:srgbClr val="DA4923">
              <a:alpha val="5769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onsolas"/>
                <a:ea typeface="Consolas"/>
                <a:cs typeface="Consolas"/>
                <a:sym typeface="Consolas"/>
              </a:rPr>
              <a:t>add a, b, c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6" name="Google Shape;196;p28"/>
          <p:cNvSpPr txBox="1"/>
          <p:nvPr/>
        </p:nvSpPr>
        <p:spPr>
          <a:xfrm>
            <a:off x="4993350" y="2562275"/>
            <a:ext cx="1633200" cy="45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onsolas"/>
                <a:ea typeface="Consolas"/>
                <a:cs typeface="Consolas"/>
                <a:sym typeface="Consolas"/>
              </a:rPr>
              <a:t>a = b + c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7" name="Google Shape;197;p28"/>
          <p:cNvSpPr txBox="1"/>
          <p:nvPr/>
        </p:nvSpPr>
        <p:spPr>
          <a:xfrm>
            <a:off x="2493825" y="3324275"/>
            <a:ext cx="1633200" cy="450000"/>
          </a:xfrm>
          <a:prstGeom prst="rect">
            <a:avLst/>
          </a:prstGeom>
          <a:solidFill>
            <a:srgbClr val="DA4923">
              <a:alpha val="5769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onsolas"/>
                <a:ea typeface="Consolas"/>
                <a:cs typeface="Consolas"/>
                <a:sym typeface="Consolas"/>
              </a:rPr>
              <a:t>sub </a:t>
            </a:r>
            <a:r>
              <a:rPr lang="pt-BR" sz="1800">
                <a:latin typeface="Consolas"/>
                <a:ea typeface="Consolas"/>
                <a:cs typeface="Consolas"/>
                <a:sym typeface="Consolas"/>
              </a:rPr>
              <a:t>a, b, c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8" name="Google Shape;198;p28"/>
          <p:cNvSpPr txBox="1"/>
          <p:nvPr/>
        </p:nvSpPr>
        <p:spPr>
          <a:xfrm>
            <a:off x="4993350" y="3324275"/>
            <a:ext cx="1633200" cy="45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onsolas"/>
                <a:ea typeface="Consolas"/>
                <a:cs typeface="Consolas"/>
                <a:sym typeface="Consolas"/>
              </a:rPr>
              <a:t>a = b - c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9" name="Google Shape;199;p28"/>
          <p:cNvSpPr/>
          <p:nvPr/>
        </p:nvSpPr>
        <p:spPr>
          <a:xfrm>
            <a:off x="4263950" y="2699200"/>
            <a:ext cx="604200" cy="19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8"/>
          <p:cNvSpPr/>
          <p:nvPr/>
        </p:nvSpPr>
        <p:spPr>
          <a:xfrm>
            <a:off x="4263950" y="3461200"/>
            <a:ext cx="604200" cy="19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8"/>
          <p:cNvSpPr/>
          <p:nvPr/>
        </p:nvSpPr>
        <p:spPr>
          <a:xfrm>
            <a:off x="3530475" y="4086275"/>
            <a:ext cx="5261400" cy="4893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A simplicidade é favorecida pela regularidade</a:t>
            </a:r>
            <a:endParaRPr b="1"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8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/>
          <p:nvPr>
            <p:ph type="title"/>
          </p:nvPr>
        </p:nvSpPr>
        <p:spPr>
          <a:xfrm>
            <a:off x="258675" y="209569"/>
            <a:ext cx="7827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Exemplo: Expressões Aritméticas</a:t>
            </a:r>
            <a:endParaRPr/>
          </a:p>
        </p:txBody>
      </p:sp>
      <p:sp>
        <p:nvSpPr>
          <p:cNvPr id="207" name="Google Shape;20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08" name="Google Shape;2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3799" y="1049875"/>
            <a:ext cx="3710249" cy="91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0424" y="2059524"/>
            <a:ext cx="4297900" cy="247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/>
          <p:nvPr>
            <p:ph type="title"/>
          </p:nvPr>
        </p:nvSpPr>
        <p:spPr>
          <a:xfrm>
            <a:off x="258675" y="209569"/>
            <a:ext cx="7827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Operandos nos Registradores</a:t>
            </a:r>
            <a:endParaRPr/>
          </a:p>
        </p:txBody>
      </p:sp>
      <p:sp>
        <p:nvSpPr>
          <p:cNvPr id="215" name="Google Shape;215;p30"/>
          <p:cNvSpPr txBox="1"/>
          <p:nvPr>
            <p:ph idx="1" type="body"/>
          </p:nvPr>
        </p:nvSpPr>
        <p:spPr>
          <a:xfrm>
            <a:off x="290100" y="822550"/>
            <a:ext cx="8563800" cy="31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Para melhorar desempenho, os operandos de uma instrução aritmética devem estar nos registradores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Acesso mais rápido em relação à memória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Todos os registradores no MIPS possuem 32 bits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32 bits é uma </a:t>
            </a:r>
            <a:r>
              <a:rPr b="1" lang="pt-BR"/>
              <a:t>palavra </a:t>
            </a:r>
            <a:r>
              <a:rPr lang="pt-BR"/>
              <a:t>(word) no MIPS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Número de registradores no MIPS é reduzido: 32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Número grande de registradores pode penalizar desempenho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Impacto no tamanho da instrução</a:t>
            </a:r>
            <a:endParaRPr/>
          </a:p>
        </p:txBody>
      </p:sp>
      <p:sp>
        <p:nvSpPr>
          <p:cNvPr id="216" name="Google Shape;21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7" name="Google Shape;217;p30"/>
          <p:cNvSpPr/>
          <p:nvPr/>
        </p:nvSpPr>
        <p:spPr>
          <a:xfrm>
            <a:off x="2612650" y="4195875"/>
            <a:ext cx="3334800" cy="4893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Quanto menor, mais rápido</a:t>
            </a:r>
            <a:endParaRPr b="1"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>
            <p:ph type="title"/>
          </p:nvPr>
        </p:nvSpPr>
        <p:spPr>
          <a:xfrm>
            <a:off x="258675" y="209569"/>
            <a:ext cx="7827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Registradores para Operandos no MIPS</a:t>
            </a:r>
            <a:endParaRPr/>
          </a:p>
        </p:txBody>
      </p:sp>
      <p:sp>
        <p:nvSpPr>
          <p:cNvPr id="223" name="Google Shape;223;p31"/>
          <p:cNvSpPr txBox="1"/>
          <p:nvPr>
            <p:ph idx="1" type="body"/>
          </p:nvPr>
        </p:nvSpPr>
        <p:spPr>
          <a:xfrm>
            <a:off x="290100" y="822550"/>
            <a:ext cx="4052100" cy="36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Nomes assembly dos registradores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$s0, $s1…$s7 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pt-BR"/>
              <a:t>armazenam variáveis dos programas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$t0, $t1…$t9 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pt-BR"/>
              <a:t> para valores temporários</a:t>
            </a:r>
            <a:endParaRPr/>
          </a:p>
        </p:txBody>
      </p:sp>
      <p:sp>
        <p:nvSpPr>
          <p:cNvPr id="224" name="Google Shape;22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25" name="Google Shape;225;p31"/>
          <p:cNvPicPr preferRelativeResize="0"/>
          <p:nvPr/>
        </p:nvPicPr>
        <p:blipFill rotWithShape="1">
          <a:blip r:embed="rId3">
            <a:alphaModFix/>
          </a:blip>
          <a:srcRect b="0" l="3372" r="0" t="0"/>
          <a:stretch/>
        </p:blipFill>
        <p:spPr>
          <a:xfrm>
            <a:off x="4632575" y="1194788"/>
            <a:ext cx="4349450" cy="2753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258675" y="157177"/>
            <a:ext cx="7827600" cy="4119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/>
              <a:t>Previously...</a:t>
            </a:r>
            <a:endParaRPr i="1"/>
          </a:p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8472458" y="3497413"/>
            <a:ext cx="548700" cy="2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175" y="783950"/>
            <a:ext cx="4584243" cy="1415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675" y="2267775"/>
            <a:ext cx="4184363" cy="2733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/>
          <p:nvPr>
            <p:ph type="title"/>
          </p:nvPr>
        </p:nvSpPr>
        <p:spPr>
          <a:xfrm>
            <a:off x="258675" y="209569"/>
            <a:ext cx="7827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Representação das instruções</a:t>
            </a:r>
            <a:endParaRPr/>
          </a:p>
        </p:txBody>
      </p:sp>
      <p:sp>
        <p:nvSpPr>
          <p:cNvPr id="231" name="Google Shape;231;p32"/>
          <p:cNvSpPr txBox="1"/>
          <p:nvPr>
            <p:ph idx="1" type="body"/>
          </p:nvPr>
        </p:nvSpPr>
        <p:spPr>
          <a:xfrm>
            <a:off x="290100" y="822543"/>
            <a:ext cx="8563800" cy="37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Informação tem uma representação numérica na base 2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Codificação das instruções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Mapeamento de nomes de registradores para números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pt-BR"/>
              <a:t>$t0 a $t7 : 8 a 15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pt-BR"/>
              <a:t>$s0 a $s7 : 16 a 23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pt-BR"/>
              <a:t>$t8 - $t9 	: 24 a 25</a:t>
            </a:r>
            <a:endParaRPr/>
          </a:p>
        </p:txBody>
      </p:sp>
      <p:sp>
        <p:nvSpPr>
          <p:cNvPr id="232" name="Google Shape;23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/>
          <p:nvPr>
            <p:ph type="title"/>
          </p:nvPr>
        </p:nvSpPr>
        <p:spPr>
          <a:xfrm>
            <a:off x="258675" y="209569"/>
            <a:ext cx="7827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Formato da Instrução ADD e SUB</a:t>
            </a:r>
            <a:endParaRPr/>
          </a:p>
        </p:txBody>
      </p:sp>
      <p:sp>
        <p:nvSpPr>
          <p:cNvPr id="238" name="Google Shape;23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39" name="Google Shape;23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425" y="919025"/>
            <a:ext cx="7374950" cy="385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1025" y="2169775"/>
            <a:ext cx="4776500" cy="26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4"/>
          <p:cNvSpPr txBox="1"/>
          <p:nvPr>
            <p:ph type="title"/>
          </p:nvPr>
        </p:nvSpPr>
        <p:spPr>
          <a:xfrm>
            <a:off x="258675" y="209569"/>
            <a:ext cx="7827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Representando ADD na máquina</a:t>
            </a:r>
            <a:endParaRPr/>
          </a:p>
        </p:txBody>
      </p:sp>
      <p:sp>
        <p:nvSpPr>
          <p:cNvPr id="246" name="Google Shape;246;p34"/>
          <p:cNvSpPr txBox="1"/>
          <p:nvPr>
            <p:ph idx="1" type="body"/>
          </p:nvPr>
        </p:nvSpPr>
        <p:spPr>
          <a:xfrm>
            <a:off x="143425" y="1018146"/>
            <a:ext cx="3837000" cy="16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Número dos registradores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$s0 - $s7	: 16 - 23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$t0 - $t7 	: 8 - 15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$t8 - $t9 	: 24 - 25</a:t>
            </a:r>
            <a:endParaRPr/>
          </a:p>
        </p:txBody>
      </p:sp>
      <p:sp>
        <p:nvSpPr>
          <p:cNvPr id="247" name="Google Shape;24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48" name="Google Shape;24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7525" y="3893373"/>
            <a:ext cx="1525625" cy="66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1650" y="2151525"/>
            <a:ext cx="5513475" cy="255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5"/>
          <p:cNvSpPr txBox="1"/>
          <p:nvPr>
            <p:ph type="title"/>
          </p:nvPr>
        </p:nvSpPr>
        <p:spPr>
          <a:xfrm>
            <a:off x="258675" y="209569"/>
            <a:ext cx="7827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Representando SUB na máquina</a:t>
            </a:r>
            <a:endParaRPr/>
          </a:p>
        </p:txBody>
      </p:sp>
      <p:sp>
        <p:nvSpPr>
          <p:cNvPr id="255" name="Google Shape;255;p35"/>
          <p:cNvSpPr txBox="1"/>
          <p:nvPr>
            <p:ph idx="1" type="body"/>
          </p:nvPr>
        </p:nvSpPr>
        <p:spPr>
          <a:xfrm>
            <a:off x="143425" y="1018146"/>
            <a:ext cx="3837000" cy="16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Número dos registradores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$s0 - $s7	: 16 - 23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$t0 - $t7 	: 8 - 15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$t8 - $t9 	: 24 - 25</a:t>
            </a:r>
            <a:endParaRPr/>
          </a:p>
        </p:txBody>
      </p:sp>
      <p:sp>
        <p:nvSpPr>
          <p:cNvPr id="256" name="Google Shape;25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/>
          <p:nvPr>
            <p:ph type="title"/>
          </p:nvPr>
        </p:nvSpPr>
        <p:spPr>
          <a:xfrm>
            <a:off x="258675" y="209569"/>
            <a:ext cx="7827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Operações de Transferência de Dados (Memória)</a:t>
            </a:r>
            <a:endParaRPr/>
          </a:p>
        </p:txBody>
      </p:sp>
      <p:sp>
        <p:nvSpPr>
          <p:cNvPr id="262" name="Google Shape;262;p36"/>
          <p:cNvSpPr txBox="1"/>
          <p:nvPr>
            <p:ph idx="1" type="body"/>
          </p:nvPr>
        </p:nvSpPr>
        <p:spPr>
          <a:xfrm>
            <a:off x="290100" y="822548"/>
            <a:ext cx="8563800" cy="23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Operações de transferência de dados entre processador e memória no MIPS tem dois operandos: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registrador, endereço de memória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Endereço de memória formado por um registrador de base (contém endereço inicial) e um deslocamento(offset)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Duas operações básicas: lw (load word), sw (store word)</a:t>
            </a:r>
            <a:endParaRPr/>
          </a:p>
        </p:txBody>
      </p:sp>
      <p:sp>
        <p:nvSpPr>
          <p:cNvPr id="263" name="Google Shape;26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64" name="Google Shape;26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374" y="3300800"/>
            <a:ext cx="3897350" cy="14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9475" y="3379050"/>
            <a:ext cx="3897350" cy="61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9475" y="4153437"/>
            <a:ext cx="3897350" cy="795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 txBox="1"/>
          <p:nvPr>
            <p:ph type="title"/>
          </p:nvPr>
        </p:nvSpPr>
        <p:spPr>
          <a:xfrm>
            <a:off x="258675" y="209569"/>
            <a:ext cx="7827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Operandos na Memória</a:t>
            </a:r>
            <a:endParaRPr/>
          </a:p>
        </p:txBody>
      </p:sp>
      <p:sp>
        <p:nvSpPr>
          <p:cNvPr id="272" name="Google Shape;272;p37"/>
          <p:cNvSpPr txBox="1"/>
          <p:nvPr>
            <p:ph idx="1" type="body"/>
          </p:nvPr>
        </p:nvSpPr>
        <p:spPr>
          <a:xfrm>
            <a:off x="290100" y="822543"/>
            <a:ext cx="8563800" cy="37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Memória muito utilizada para armazenar dados compostos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Arrays, estruturas, dados dinâmicos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Memória endereçada por byte (8 bits)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Contudo memória é vista como uma sequência de palavras de 32 bits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pt-BR"/>
              <a:t>Endereços de palavras devem ser múltiplos de 4! </a:t>
            </a:r>
            <a:endParaRPr b="1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MIPS é Big Endian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Byte mais significativo tem </a:t>
            </a:r>
            <a:r>
              <a:rPr b="1" lang="pt-BR">
                <a:solidFill>
                  <a:srgbClr val="F6B26B"/>
                </a:solidFill>
              </a:rPr>
              <a:t>menor endereço</a:t>
            </a:r>
            <a:r>
              <a:rPr lang="pt-BR"/>
              <a:t> da palavra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Little Endian – byte mais significativo tem o </a:t>
            </a:r>
            <a:r>
              <a:rPr b="1" lang="pt-BR">
                <a:solidFill>
                  <a:srgbClr val="93C47D"/>
                </a:solidFill>
              </a:rPr>
              <a:t>maior endereço</a:t>
            </a:r>
            <a:endParaRPr b="1">
              <a:solidFill>
                <a:srgbClr val="93C47D"/>
              </a:solidFill>
            </a:endParaRPr>
          </a:p>
        </p:txBody>
      </p:sp>
      <p:sp>
        <p:nvSpPr>
          <p:cNvPr id="273" name="Google Shape;27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8"/>
          <p:cNvSpPr txBox="1"/>
          <p:nvPr>
            <p:ph type="title"/>
          </p:nvPr>
        </p:nvSpPr>
        <p:spPr>
          <a:xfrm>
            <a:off x="258675" y="209569"/>
            <a:ext cx="7827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Endereços de Memória</a:t>
            </a:r>
            <a:endParaRPr/>
          </a:p>
        </p:txBody>
      </p:sp>
      <p:sp>
        <p:nvSpPr>
          <p:cNvPr id="279" name="Google Shape;279;p38"/>
          <p:cNvSpPr txBox="1"/>
          <p:nvPr>
            <p:ph idx="1" type="body"/>
          </p:nvPr>
        </p:nvSpPr>
        <p:spPr>
          <a:xfrm>
            <a:off x="290100" y="822546"/>
            <a:ext cx="4179300" cy="12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MIPS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Inteiro de 32 bits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Array de inteiros chamado </a:t>
            </a:r>
            <a:r>
              <a:rPr b="1" lang="pt-BR"/>
              <a:t>a</a:t>
            </a:r>
            <a:endParaRPr b="1"/>
          </a:p>
        </p:txBody>
      </p:sp>
      <p:sp>
        <p:nvSpPr>
          <p:cNvPr id="280" name="Google Shape;28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81" name="Google Shape;2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250" y="2063349"/>
            <a:ext cx="6720726" cy="266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475" y="2643022"/>
            <a:ext cx="4893975" cy="217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9"/>
          <p:cNvSpPr txBox="1"/>
          <p:nvPr>
            <p:ph type="title"/>
          </p:nvPr>
        </p:nvSpPr>
        <p:spPr>
          <a:xfrm>
            <a:off x="258675" y="209569"/>
            <a:ext cx="7827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Utilizando Arrays no MIPS (Memória)</a:t>
            </a:r>
            <a:endParaRPr/>
          </a:p>
        </p:txBody>
      </p:sp>
      <p:sp>
        <p:nvSpPr>
          <p:cNvPr id="288" name="Google Shape;288;p39"/>
          <p:cNvSpPr txBox="1"/>
          <p:nvPr>
            <p:ph idx="1" type="body"/>
          </p:nvPr>
        </p:nvSpPr>
        <p:spPr>
          <a:xfrm>
            <a:off x="290100" y="822550"/>
            <a:ext cx="71913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Registrador de base guarda endereço inicial do array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Offset utilizado como índice do array</a:t>
            </a:r>
            <a:endParaRPr/>
          </a:p>
        </p:txBody>
      </p:sp>
      <p:sp>
        <p:nvSpPr>
          <p:cNvPr id="289" name="Google Shape;28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90" name="Google Shape;29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1275" y="1745475"/>
            <a:ext cx="5725226" cy="100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1250" y="2352150"/>
            <a:ext cx="4745450" cy="238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0"/>
          <p:cNvSpPr txBox="1"/>
          <p:nvPr>
            <p:ph type="title"/>
          </p:nvPr>
        </p:nvSpPr>
        <p:spPr>
          <a:xfrm>
            <a:off x="258675" y="209569"/>
            <a:ext cx="7827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Outro Exemplo de Arrays no MIPS</a:t>
            </a:r>
            <a:endParaRPr/>
          </a:p>
        </p:txBody>
      </p:sp>
      <p:sp>
        <p:nvSpPr>
          <p:cNvPr id="297" name="Google Shape;297;p40"/>
          <p:cNvSpPr txBox="1"/>
          <p:nvPr>
            <p:ph idx="1" type="body"/>
          </p:nvPr>
        </p:nvSpPr>
        <p:spPr>
          <a:xfrm>
            <a:off x="290100" y="822545"/>
            <a:ext cx="4550700" cy="6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A</a:t>
            </a:r>
            <a:r>
              <a:rPr lang="pt-BR"/>
              <a:t>rray com variável de indexação</a:t>
            </a:r>
            <a:endParaRPr/>
          </a:p>
        </p:txBody>
      </p:sp>
      <p:sp>
        <p:nvSpPr>
          <p:cNvPr id="298" name="Google Shape;298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99" name="Google Shape;29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0874" y="1417474"/>
            <a:ext cx="5388776" cy="99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1"/>
          <p:cNvSpPr txBox="1"/>
          <p:nvPr>
            <p:ph type="title"/>
          </p:nvPr>
        </p:nvSpPr>
        <p:spPr>
          <a:xfrm>
            <a:off x="258675" y="209569"/>
            <a:ext cx="7827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Registradores x Memória</a:t>
            </a:r>
            <a:endParaRPr/>
          </a:p>
        </p:txBody>
      </p:sp>
      <p:sp>
        <p:nvSpPr>
          <p:cNvPr id="305" name="Google Shape;305;p41"/>
          <p:cNvSpPr txBox="1"/>
          <p:nvPr>
            <p:ph idx="1" type="body"/>
          </p:nvPr>
        </p:nvSpPr>
        <p:spPr>
          <a:xfrm>
            <a:off x="290100" y="822543"/>
            <a:ext cx="8563800" cy="37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Acesso a registradores é mais rápido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Utilização da memória requer loads e stores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Mais instruções a serem executadas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Compilador deve maximizar a utilização de registradores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Otimização de registradores é importante!</a:t>
            </a:r>
            <a:endParaRPr/>
          </a:p>
        </p:txBody>
      </p:sp>
      <p:sp>
        <p:nvSpPr>
          <p:cNvPr id="306" name="Google Shape;30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258675" y="157177"/>
            <a:ext cx="7827600" cy="4119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/>
              <a:t>Previously...</a:t>
            </a:r>
            <a:endParaRPr i="1"/>
          </a:p>
        </p:txBody>
      </p:sp>
      <p:sp>
        <p:nvSpPr>
          <p:cNvPr id="82" name="Google Shape;82;p15"/>
          <p:cNvSpPr txBox="1"/>
          <p:nvPr>
            <p:ph idx="12" type="sldNum"/>
          </p:nvPr>
        </p:nvSpPr>
        <p:spPr>
          <a:xfrm>
            <a:off x="8472458" y="3497413"/>
            <a:ext cx="548700" cy="2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4773" y="1004681"/>
            <a:ext cx="5017408" cy="353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2"/>
          <p:cNvSpPr txBox="1"/>
          <p:nvPr>
            <p:ph type="title"/>
          </p:nvPr>
        </p:nvSpPr>
        <p:spPr>
          <a:xfrm>
            <a:off x="258675" y="209569"/>
            <a:ext cx="7827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Formato da Instrução LW e SW</a:t>
            </a:r>
            <a:endParaRPr/>
          </a:p>
        </p:txBody>
      </p:sp>
      <p:sp>
        <p:nvSpPr>
          <p:cNvPr id="312" name="Google Shape;312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13" name="Google Shape;31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950" y="1199463"/>
            <a:ext cx="7458075" cy="30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1496" y="2185696"/>
            <a:ext cx="6275951" cy="203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3"/>
          <p:cNvSpPr txBox="1"/>
          <p:nvPr>
            <p:ph type="title"/>
          </p:nvPr>
        </p:nvSpPr>
        <p:spPr>
          <a:xfrm>
            <a:off x="258675" y="209569"/>
            <a:ext cx="7827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Representando LW na Máquina</a:t>
            </a:r>
            <a:endParaRPr/>
          </a:p>
        </p:txBody>
      </p:sp>
      <p:sp>
        <p:nvSpPr>
          <p:cNvPr id="320" name="Google Shape;320;p43"/>
          <p:cNvSpPr txBox="1"/>
          <p:nvPr>
            <p:ph idx="1" type="body"/>
          </p:nvPr>
        </p:nvSpPr>
        <p:spPr>
          <a:xfrm>
            <a:off x="290100" y="822546"/>
            <a:ext cx="3869700" cy="15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Número dos registradores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$s0 - $s7: 16 - 23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$t0 - $t7 : 8-15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$t8-$t9 : 24-25</a:t>
            </a:r>
            <a:endParaRPr/>
          </a:p>
        </p:txBody>
      </p:sp>
      <p:sp>
        <p:nvSpPr>
          <p:cNvPr id="321" name="Google Shape;32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525" y="2065021"/>
            <a:ext cx="6394301" cy="217895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4"/>
          <p:cNvSpPr txBox="1"/>
          <p:nvPr>
            <p:ph type="title"/>
          </p:nvPr>
        </p:nvSpPr>
        <p:spPr>
          <a:xfrm>
            <a:off x="258675" y="209569"/>
            <a:ext cx="7827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Representando SW na Máquina</a:t>
            </a:r>
            <a:endParaRPr/>
          </a:p>
        </p:txBody>
      </p:sp>
      <p:sp>
        <p:nvSpPr>
          <p:cNvPr id="328" name="Google Shape;328;p44"/>
          <p:cNvSpPr txBox="1"/>
          <p:nvPr>
            <p:ph idx="1" type="body"/>
          </p:nvPr>
        </p:nvSpPr>
        <p:spPr>
          <a:xfrm>
            <a:off x="290100" y="822546"/>
            <a:ext cx="3869700" cy="15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Número dos registradores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$s0 - $s7: 16 - 23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$t0 - $t7 : 8-15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$t8-$t9 : 24-25</a:t>
            </a:r>
            <a:endParaRPr/>
          </a:p>
        </p:txBody>
      </p:sp>
      <p:sp>
        <p:nvSpPr>
          <p:cNvPr id="329" name="Google Shape;329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5"/>
          <p:cNvSpPr txBox="1"/>
          <p:nvPr>
            <p:ph type="title"/>
          </p:nvPr>
        </p:nvSpPr>
        <p:spPr>
          <a:xfrm>
            <a:off x="258675" y="209569"/>
            <a:ext cx="7827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Operando imediatos</a:t>
            </a:r>
            <a:endParaRPr/>
          </a:p>
        </p:txBody>
      </p:sp>
      <p:sp>
        <p:nvSpPr>
          <p:cNvPr id="335" name="Google Shape;335;p45"/>
          <p:cNvSpPr txBox="1"/>
          <p:nvPr>
            <p:ph idx="1" type="body"/>
          </p:nvPr>
        </p:nvSpPr>
        <p:spPr>
          <a:xfrm>
            <a:off x="290100" y="822543"/>
            <a:ext cx="8563800" cy="37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Frequentemente utilizamos pequenas constantes em programas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Ex: </a:t>
            </a:r>
            <a:r>
              <a:rPr lang="pt-BR">
                <a:solidFill>
                  <a:srgbClr val="EE0000"/>
                </a:solidFill>
              </a:rPr>
              <a:t>a = a + 1;</a:t>
            </a:r>
            <a:endParaRPr>
              <a:solidFill>
                <a:srgbClr val="EE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Possíveis soluções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Armazenar constantes na memória e depois carregá-las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Ter registradores que armazenam a mesma constante 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pt-BR"/>
              <a:t>MIPS possui o registrador $zero que armazena 0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b="1" lang="pt-BR">
                <a:solidFill>
                  <a:srgbClr val="000000"/>
                </a:solidFill>
              </a:rPr>
              <a:t>Ter instruções especiais que contêm constantes!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336" name="Google Shape;336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6"/>
          <p:cNvSpPr txBox="1"/>
          <p:nvPr>
            <p:ph type="title"/>
          </p:nvPr>
        </p:nvSpPr>
        <p:spPr>
          <a:xfrm>
            <a:off x="258675" y="209569"/>
            <a:ext cx="7827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Instruções Imediatas</a:t>
            </a:r>
            <a:endParaRPr/>
          </a:p>
        </p:txBody>
      </p:sp>
      <p:sp>
        <p:nvSpPr>
          <p:cNvPr id="342" name="Google Shape;342;p46"/>
          <p:cNvSpPr txBox="1"/>
          <p:nvPr>
            <p:ph idx="1" type="body"/>
          </p:nvPr>
        </p:nvSpPr>
        <p:spPr>
          <a:xfrm>
            <a:off x="290100" y="822546"/>
            <a:ext cx="8563800" cy="15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MIPS oferece instruções onde uma constante está embutida na própria instrução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Instruções imediatas contém 3 operandos: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destino, fonte, constante</a:t>
            </a:r>
            <a:endParaRPr/>
          </a:p>
        </p:txBody>
      </p:sp>
      <p:sp>
        <p:nvSpPr>
          <p:cNvPr id="343" name="Google Shape;343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44" name="Google Shape;34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8350" y="2469325"/>
            <a:ext cx="506730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6"/>
          <p:cNvSpPr txBox="1"/>
          <p:nvPr>
            <p:ph idx="1" type="body"/>
          </p:nvPr>
        </p:nvSpPr>
        <p:spPr>
          <a:xfrm>
            <a:off x="290100" y="3184746"/>
            <a:ext cx="8563800" cy="15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Existe a adição imediata (addi), mas não existe a subtração imediata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Subtração : Soma com uma constante negativa</a:t>
            </a:r>
            <a:endParaRPr/>
          </a:p>
        </p:txBody>
      </p:sp>
      <p:sp>
        <p:nvSpPr>
          <p:cNvPr id="346" name="Google Shape;346;p46"/>
          <p:cNvSpPr/>
          <p:nvPr/>
        </p:nvSpPr>
        <p:spPr>
          <a:xfrm>
            <a:off x="4303075" y="4487250"/>
            <a:ext cx="3962100" cy="4893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Torne rápido o caso mais comum</a:t>
            </a:r>
            <a:endParaRPr b="1"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7"/>
          <p:cNvSpPr txBox="1"/>
          <p:nvPr>
            <p:ph type="title"/>
          </p:nvPr>
        </p:nvSpPr>
        <p:spPr>
          <a:xfrm>
            <a:off x="258675" y="209569"/>
            <a:ext cx="7827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Ação imediata</a:t>
            </a:r>
            <a:endParaRPr/>
          </a:p>
        </p:txBody>
      </p:sp>
      <p:sp>
        <p:nvSpPr>
          <p:cNvPr id="352" name="Google Shape;352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53" name="Google Shape;35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1766888"/>
            <a:ext cx="6400800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7325" y="853063"/>
            <a:ext cx="6229350" cy="15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7325" y="2537950"/>
            <a:ext cx="3771900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8"/>
          <p:cNvSpPr txBox="1"/>
          <p:nvPr>
            <p:ph type="title"/>
          </p:nvPr>
        </p:nvSpPr>
        <p:spPr>
          <a:xfrm>
            <a:off x="258675" y="209569"/>
            <a:ext cx="7827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Formato da Instrução ADDI</a:t>
            </a:r>
            <a:endParaRPr/>
          </a:p>
        </p:txBody>
      </p:sp>
      <p:sp>
        <p:nvSpPr>
          <p:cNvPr id="361" name="Google Shape;361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62" name="Google Shape;36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033463"/>
            <a:ext cx="7505700" cy="3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9"/>
          <p:cNvSpPr txBox="1"/>
          <p:nvPr>
            <p:ph type="title"/>
          </p:nvPr>
        </p:nvSpPr>
        <p:spPr>
          <a:xfrm>
            <a:off x="258675" y="209569"/>
            <a:ext cx="7827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Representando ADDI na máquina</a:t>
            </a:r>
            <a:endParaRPr/>
          </a:p>
        </p:txBody>
      </p:sp>
      <p:sp>
        <p:nvSpPr>
          <p:cNvPr id="368" name="Google Shape;368;p49"/>
          <p:cNvSpPr txBox="1"/>
          <p:nvPr>
            <p:ph idx="1" type="body"/>
          </p:nvPr>
        </p:nvSpPr>
        <p:spPr>
          <a:xfrm>
            <a:off x="290100" y="822546"/>
            <a:ext cx="3788100" cy="15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Número dos registradores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$s0 - $s7: 16 - 23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$t0 - $t7 : 8-15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$t8-$t9 : 24-25</a:t>
            </a:r>
            <a:endParaRPr/>
          </a:p>
        </p:txBody>
      </p:sp>
      <p:sp>
        <p:nvSpPr>
          <p:cNvPr id="369" name="Google Shape;369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70" name="Google Shape;37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4824" y="2257799"/>
            <a:ext cx="6660375" cy="227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0"/>
          <p:cNvSpPr txBox="1"/>
          <p:nvPr>
            <p:ph type="title"/>
          </p:nvPr>
        </p:nvSpPr>
        <p:spPr>
          <a:xfrm>
            <a:off x="258675" y="209569"/>
            <a:ext cx="7827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Operações Lógicas</a:t>
            </a:r>
            <a:endParaRPr/>
          </a:p>
        </p:txBody>
      </p:sp>
      <p:sp>
        <p:nvSpPr>
          <p:cNvPr id="376" name="Google Shape;376;p50"/>
          <p:cNvSpPr txBox="1"/>
          <p:nvPr>
            <p:ph idx="1" type="body"/>
          </p:nvPr>
        </p:nvSpPr>
        <p:spPr>
          <a:xfrm>
            <a:off x="290100" y="822550"/>
            <a:ext cx="8032500" cy="12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Permitem manipulação bit a bit dos dados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Úteis para extrair ou inserir um grupo de bits em uma palavra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Podem modificar o formato de um dado</a:t>
            </a:r>
            <a:endParaRPr/>
          </a:p>
        </p:txBody>
      </p:sp>
      <p:sp>
        <p:nvSpPr>
          <p:cNvPr id="377" name="Google Shape;377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78" name="Google Shape;37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487" y="2259275"/>
            <a:ext cx="5995025" cy="240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972" y="2846600"/>
            <a:ext cx="2936825" cy="109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1474" y="2846596"/>
            <a:ext cx="2711472" cy="102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1"/>
          <p:cNvSpPr txBox="1"/>
          <p:nvPr>
            <p:ph type="title"/>
          </p:nvPr>
        </p:nvSpPr>
        <p:spPr>
          <a:xfrm>
            <a:off x="258675" y="209569"/>
            <a:ext cx="7827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Operações Lógicas de deslocamento (Shift)</a:t>
            </a:r>
            <a:endParaRPr/>
          </a:p>
        </p:txBody>
      </p:sp>
      <p:sp>
        <p:nvSpPr>
          <p:cNvPr id="386" name="Google Shape;386;p51"/>
          <p:cNvSpPr txBox="1"/>
          <p:nvPr>
            <p:ph idx="1" type="body"/>
          </p:nvPr>
        </p:nvSpPr>
        <p:spPr>
          <a:xfrm>
            <a:off x="290100" y="822546"/>
            <a:ext cx="8563800" cy="15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Afeta a localização dos bits em um dado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Permite o deslocamento para esquerda ou direita de bits de um dado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Insere grupo de bits no dado</a:t>
            </a:r>
            <a:endParaRPr/>
          </a:p>
        </p:txBody>
      </p:sp>
      <p:sp>
        <p:nvSpPr>
          <p:cNvPr id="387" name="Google Shape;387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88" name="Google Shape;38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3350" y="2518350"/>
            <a:ext cx="264795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0249" y="3771700"/>
            <a:ext cx="5509702" cy="102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258675" y="209569"/>
            <a:ext cx="7827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Perguntas que Devem ser Respondidas ao Final do Curso</a:t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290100" y="822543"/>
            <a:ext cx="8563800" cy="37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pt-BR">
                <a:solidFill>
                  <a:srgbClr val="B7B7B7"/>
                </a:solidFill>
              </a:rPr>
              <a:t>Como um programa escrito em uma linguagem de alto nível é entendido e executado pelo HW?</a:t>
            </a:r>
            <a:endParaRPr>
              <a:solidFill>
                <a:srgbClr val="B7B7B7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pt-BR"/>
              <a:t>Qual é a interface entre SW e HW e como o SW instrui o HW a executar o que foi planejado?</a:t>
            </a:r>
            <a:endParaRPr b="1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pt-BR">
                <a:solidFill>
                  <a:srgbClr val="B7B7B7"/>
                </a:solidFill>
              </a:rPr>
              <a:t>O que determina o desempenho de um programa e como ele pode ser melhorado?</a:t>
            </a:r>
            <a:endParaRPr>
              <a:solidFill>
                <a:srgbClr val="B7B7B7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pt-BR">
                <a:solidFill>
                  <a:srgbClr val="B7B7B7"/>
                </a:solidFill>
              </a:rPr>
              <a:t>Que técnicas um projetista de HW pode utilizar para melhorar o desempenho?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2"/>
          <p:cNvSpPr txBox="1"/>
          <p:nvPr>
            <p:ph type="title"/>
          </p:nvPr>
        </p:nvSpPr>
        <p:spPr>
          <a:xfrm>
            <a:off x="258675" y="209569"/>
            <a:ext cx="7827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Operações Lógicas de Deslocamento no MIPS</a:t>
            </a:r>
            <a:endParaRPr/>
          </a:p>
        </p:txBody>
      </p:sp>
      <p:sp>
        <p:nvSpPr>
          <p:cNvPr id="395" name="Google Shape;395;p52"/>
          <p:cNvSpPr txBox="1"/>
          <p:nvPr>
            <p:ph idx="1" type="body"/>
          </p:nvPr>
        </p:nvSpPr>
        <p:spPr>
          <a:xfrm>
            <a:off x="290100" y="822545"/>
            <a:ext cx="8563800" cy="8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Instruções de deslocamento no MIPS possuem 3 operandos: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destino, fonte, quantidade de bits deslocados</a:t>
            </a:r>
            <a:endParaRPr/>
          </a:p>
        </p:txBody>
      </p:sp>
      <p:sp>
        <p:nvSpPr>
          <p:cNvPr id="396" name="Google Shape;396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97" name="Google Shape;39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713" y="1690688"/>
            <a:ext cx="5362575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8923" y="1851323"/>
            <a:ext cx="4333750" cy="131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2"/>
          <p:cNvSpPr txBox="1"/>
          <p:nvPr>
            <p:ph idx="1" type="body"/>
          </p:nvPr>
        </p:nvSpPr>
        <p:spPr>
          <a:xfrm>
            <a:off x="290100" y="3358745"/>
            <a:ext cx="8563800" cy="8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Deslocamento para esquerda (direita) de i bits de um valor é equivalente a multiplicar (dividir) valor por 2</a:t>
            </a:r>
            <a:r>
              <a:rPr baseline="30000" lang="pt-BR"/>
              <a:t>i</a:t>
            </a:r>
            <a:endParaRPr baseline="30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3"/>
          <p:cNvSpPr txBox="1"/>
          <p:nvPr>
            <p:ph type="title"/>
          </p:nvPr>
        </p:nvSpPr>
        <p:spPr>
          <a:xfrm>
            <a:off x="258675" y="209569"/>
            <a:ext cx="7827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Multiplicação com SLL</a:t>
            </a:r>
            <a:endParaRPr/>
          </a:p>
        </p:txBody>
      </p:sp>
      <p:sp>
        <p:nvSpPr>
          <p:cNvPr id="405" name="Google Shape;405;p53"/>
          <p:cNvSpPr txBox="1"/>
          <p:nvPr>
            <p:ph idx="1" type="body"/>
          </p:nvPr>
        </p:nvSpPr>
        <p:spPr>
          <a:xfrm>
            <a:off x="290100" y="822545"/>
            <a:ext cx="41400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Multiplicação do valor por 4 (2²)</a:t>
            </a:r>
            <a:endParaRPr/>
          </a:p>
        </p:txBody>
      </p:sp>
      <p:sp>
        <p:nvSpPr>
          <p:cNvPr id="406" name="Google Shape;406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07" name="Google Shape;40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350" y="1628425"/>
            <a:ext cx="3543225" cy="80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225" y="2432275"/>
            <a:ext cx="2767650" cy="1494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9" name="Google Shape;409;p53"/>
          <p:cNvCxnSpPr/>
          <p:nvPr/>
        </p:nvCxnSpPr>
        <p:spPr>
          <a:xfrm>
            <a:off x="4860500" y="1554975"/>
            <a:ext cx="0" cy="32274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10" name="Google Shape;410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9356" y="1554976"/>
            <a:ext cx="2563094" cy="303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4"/>
          <p:cNvSpPr txBox="1"/>
          <p:nvPr>
            <p:ph type="title"/>
          </p:nvPr>
        </p:nvSpPr>
        <p:spPr>
          <a:xfrm>
            <a:off x="258675" y="209569"/>
            <a:ext cx="7827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Formato da instrução SLL e SRL</a:t>
            </a:r>
            <a:endParaRPr/>
          </a:p>
        </p:txBody>
      </p:sp>
      <p:sp>
        <p:nvSpPr>
          <p:cNvPr id="416" name="Google Shape;416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17" name="Google Shape;41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625" y="972450"/>
            <a:ext cx="7039850" cy="354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5"/>
          <p:cNvSpPr txBox="1"/>
          <p:nvPr>
            <p:ph type="title"/>
          </p:nvPr>
        </p:nvSpPr>
        <p:spPr>
          <a:xfrm>
            <a:off x="258675" y="209569"/>
            <a:ext cx="7827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Representando SLL na Máquina</a:t>
            </a:r>
            <a:endParaRPr/>
          </a:p>
        </p:txBody>
      </p:sp>
      <p:sp>
        <p:nvSpPr>
          <p:cNvPr id="423" name="Google Shape;423;p55"/>
          <p:cNvSpPr txBox="1"/>
          <p:nvPr>
            <p:ph idx="1" type="body"/>
          </p:nvPr>
        </p:nvSpPr>
        <p:spPr>
          <a:xfrm>
            <a:off x="290100" y="822550"/>
            <a:ext cx="3993300" cy="16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Número dos registradores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$s0 - $s7: 16 - 23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$t0 - $t7 : 8-15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$t8-$t9 : 24-25</a:t>
            </a:r>
            <a:endParaRPr/>
          </a:p>
        </p:txBody>
      </p:sp>
      <p:sp>
        <p:nvSpPr>
          <p:cNvPr id="424" name="Google Shape;424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25" name="Google Shape;42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1924" y="2291150"/>
            <a:ext cx="4993950" cy="224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6"/>
          <p:cNvSpPr txBox="1"/>
          <p:nvPr>
            <p:ph type="title"/>
          </p:nvPr>
        </p:nvSpPr>
        <p:spPr>
          <a:xfrm>
            <a:off x="258675" y="209569"/>
            <a:ext cx="7827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Outras operações lógicas</a:t>
            </a:r>
            <a:endParaRPr/>
          </a:p>
        </p:txBody>
      </p:sp>
      <p:sp>
        <p:nvSpPr>
          <p:cNvPr id="431" name="Google Shape;431;p56"/>
          <p:cNvSpPr txBox="1"/>
          <p:nvPr>
            <p:ph idx="1" type="body"/>
          </p:nvPr>
        </p:nvSpPr>
        <p:spPr>
          <a:xfrm>
            <a:off x="290100" y="822546"/>
            <a:ext cx="7611900" cy="15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AND ,OR, NOT (MIPS implementa como A NOR 0)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Úteis para extrair grupos de bits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“Máscara” para encontrar padrões de disposição de bits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No MIPS, possui 3 operandos como (ADD) e tem formato R</a:t>
            </a:r>
            <a:endParaRPr/>
          </a:p>
        </p:txBody>
      </p:sp>
      <p:sp>
        <p:nvSpPr>
          <p:cNvPr id="432" name="Google Shape;432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33" name="Google Shape;43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75" y="2645500"/>
            <a:ext cx="3770550" cy="103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7071" y="3205349"/>
            <a:ext cx="5398978" cy="15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6"/>
          <p:cNvSpPr txBox="1"/>
          <p:nvPr/>
        </p:nvSpPr>
        <p:spPr>
          <a:xfrm>
            <a:off x="6259000" y="2865425"/>
            <a:ext cx="1506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B5394"/>
                </a:solidFill>
              </a:rPr>
              <a:t>Mascaramento</a:t>
            </a:r>
            <a:endParaRPr b="1">
              <a:solidFill>
                <a:srgbClr val="0B5394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7"/>
          <p:cNvSpPr txBox="1"/>
          <p:nvPr>
            <p:ph type="title"/>
          </p:nvPr>
        </p:nvSpPr>
        <p:spPr>
          <a:xfrm>
            <a:off x="258675" y="209569"/>
            <a:ext cx="7827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Operações de controle de fluxo</a:t>
            </a:r>
            <a:endParaRPr/>
          </a:p>
        </p:txBody>
      </p:sp>
      <p:sp>
        <p:nvSpPr>
          <p:cNvPr id="441" name="Google Shape;441;p57"/>
          <p:cNvSpPr txBox="1"/>
          <p:nvPr>
            <p:ph idx="1" type="body"/>
          </p:nvPr>
        </p:nvSpPr>
        <p:spPr>
          <a:xfrm>
            <a:off x="290100" y="822545"/>
            <a:ext cx="57732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Altera a sequência de execução das instruções:</a:t>
            </a:r>
            <a:endParaRPr/>
          </a:p>
        </p:txBody>
      </p:sp>
      <p:sp>
        <p:nvSpPr>
          <p:cNvPr id="442" name="Google Shape;442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43" name="Google Shape;44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688" y="1713963"/>
            <a:ext cx="7439025" cy="27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8"/>
          <p:cNvSpPr txBox="1"/>
          <p:nvPr>
            <p:ph type="title"/>
          </p:nvPr>
        </p:nvSpPr>
        <p:spPr>
          <a:xfrm>
            <a:off x="258675" y="209569"/>
            <a:ext cx="7827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Desvios no MIPS</a:t>
            </a:r>
            <a:endParaRPr/>
          </a:p>
        </p:txBody>
      </p:sp>
      <p:sp>
        <p:nvSpPr>
          <p:cNvPr id="449" name="Google Shape;449;p58"/>
          <p:cNvSpPr txBox="1"/>
          <p:nvPr>
            <p:ph idx="1" type="body"/>
          </p:nvPr>
        </p:nvSpPr>
        <p:spPr>
          <a:xfrm>
            <a:off x="290100" y="822547"/>
            <a:ext cx="8563800" cy="22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Consegue-se através de dois tipos de instruções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pt-BR">
                <a:solidFill>
                  <a:srgbClr val="D1DA00"/>
                </a:solidFill>
              </a:rPr>
              <a:t>Branch </a:t>
            </a:r>
            <a:r>
              <a:rPr lang="pt-BR"/>
              <a:t>(desvio condicional)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pt-BR">
                <a:solidFill>
                  <a:srgbClr val="1CDA00"/>
                </a:solidFill>
              </a:rPr>
              <a:t>Jump </a:t>
            </a:r>
            <a:r>
              <a:rPr lang="pt-BR"/>
              <a:t>(desvio incondicional)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Instruções do tipo </a:t>
            </a:r>
            <a:r>
              <a:rPr b="1" lang="pt-BR">
                <a:solidFill>
                  <a:srgbClr val="D1DA00"/>
                </a:solidFill>
              </a:rPr>
              <a:t>branch </a:t>
            </a:r>
            <a:r>
              <a:rPr lang="pt-BR"/>
              <a:t>tem 3 operandos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fonte 1, fonte 2, label de instrução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Instruções do tipo </a:t>
            </a:r>
            <a:r>
              <a:rPr b="1" lang="pt-BR">
                <a:solidFill>
                  <a:srgbClr val="1CDA00"/>
                </a:solidFill>
              </a:rPr>
              <a:t>jump </a:t>
            </a:r>
            <a:r>
              <a:rPr lang="pt-BR"/>
              <a:t>tem um único operando, o label</a:t>
            </a:r>
            <a:endParaRPr/>
          </a:p>
        </p:txBody>
      </p:sp>
      <p:sp>
        <p:nvSpPr>
          <p:cNvPr id="450" name="Google Shape;450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51" name="Google Shape;45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75" y="3757075"/>
            <a:ext cx="4571400" cy="9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8422" y="3964698"/>
            <a:ext cx="2985326" cy="549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3" name="Google Shape;453;p58"/>
          <p:cNvCxnSpPr/>
          <p:nvPr/>
        </p:nvCxnSpPr>
        <p:spPr>
          <a:xfrm>
            <a:off x="5466850" y="3540250"/>
            <a:ext cx="0" cy="1290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4" name="Google Shape;454;p58"/>
          <p:cNvSpPr txBox="1"/>
          <p:nvPr/>
        </p:nvSpPr>
        <p:spPr>
          <a:xfrm>
            <a:off x="1779900" y="3325100"/>
            <a:ext cx="18972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800">
                <a:solidFill>
                  <a:srgbClr val="D1DA00"/>
                </a:solidFill>
                <a:latin typeface="Open Sans"/>
                <a:ea typeface="Open Sans"/>
                <a:cs typeface="Open Sans"/>
                <a:sym typeface="Open Sans"/>
              </a:rPr>
              <a:t>Branch </a:t>
            </a:r>
            <a:endParaRPr/>
          </a:p>
        </p:txBody>
      </p:sp>
      <p:sp>
        <p:nvSpPr>
          <p:cNvPr id="455" name="Google Shape;455;p58"/>
          <p:cNvSpPr txBox="1"/>
          <p:nvPr/>
        </p:nvSpPr>
        <p:spPr>
          <a:xfrm>
            <a:off x="6405588" y="3325100"/>
            <a:ext cx="17310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800">
                <a:solidFill>
                  <a:srgbClr val="1CDA00"/>
                </a:solidFill>
                <a:latin typeface="Open Sans"/>
                <a:ea typeface="Open Sans"/>
                <a:cs typeface="Open Sans"/>
                <a:sym typeface="Open Sans"/>
              </a:rPr>
              <a:t>Jump 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9"/>
          <p:cNvSpPr txBox="1"/>
          <p:nvPr>
            <p:ph type="title"/>
          </p:nvPr>
        </p:nvSpPr>
        <p:spPr>
          <a:xfrm>
            <a:off x="258675" y="209569"/>
            <a:ext cx="7827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Implementando desvio condicional - </a:t>
            </a:r>
            <a:r>
              <a:rPr lang="pt-BR">
                <a:latin typeface="Consolas"/>
                <a:ea typeface="Consolas"/>
                <a:cs typeface="Consolas"/>
                <a:sym typeface="Consolas"/>
              </a:rPr>
              <a:t>if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1" name="Google Shape;461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62" name="Google Shape;46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875" y="798598"/>
            <a:ext cx="4598426" cy="175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4175" y="2551100"/>
            <a:ext cx="3123925" cy="227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0"/>
          <p:cNvSpPr txBox="1"/>
          <p:nvPr>
            <p:ph type="title"/>
          </p:nvPr>
        </p:nvSpPr>
        <p:spPr>
          <a:xfrm>
            <a:off x="258675" y="209569"/>
            <a:ext cx="7827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Implementando loops - </a:t>
            </a:r>
            <a:r>
              <a:rPr lang="pt-BR">
                <a:latin typeface="Consolas"/>
                <a:ea typeface="Consolas"/>
                <a:cs typeface="Consolas"/>
                <a:sym typeface="Consolas"/>
              </a:rPr>
              <a:t>while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9" name="Google Shape;469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70" name="Google Shape;47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334" y="916547"/>
            <a:ext cx="4504275" cy="120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0325" y="1988550"/>
            <a:ext cx="3041500" cy="276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6325" y="2832850"/>
            <a:ext cx="2249750" cy="61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1"/>
          <p:cNvSpPr txBox="1"/>
          <p:nvPr>
            <p:ph type="title"/>
          </p:nvPr>
        </p:nvSpPr>
        <p:spPr>
          <a:xfrm>
            <a:off x="258675" y="209569"/>
            <a:ext cx="7827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Mais sobre Branchs no MIPS</a:t>
            </a:r>
            <a:endParaRPr/>
          </a:p>
        </p:txBody>
      </p:sp>
      <p:sp>
        <p:nvSpPr>
          <p:cNvPr id="478" name="Google Shape;478;p61"/>
          <p:cNvSpPr txBox="1"/>
          <p:nvPr>
            <p:ph idx="1" type="body"/>
          </p:nvPr>
        </p:nvSpPr>
        <p:spPr>
          <a:xfrm>
            <a:off x="290100" y="822546"/>
            <a:ext cx="7426200" cy="12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O operando relativo ao label nas instruções de branch corresponde na verdade ao deslocamento em relação ao endereço da instrução contida no PC (Program Counter)</a:t>
            </a:r>
            <a:endParaRPr/>
          </a:p>
        </p:txBody>
      </p:sp>
      <p:sp>
        <p:nvSpPr>
          <p:cNvPr id="479" name="Google Shape;479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80" name="Google Shape;48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725" y="2185825"/>
            <a:ext cx="4439975" cy="135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4225" y="3782352"/>
            <a:ext cx="5278503" cy="9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258675" y="209569"/>
            <a:ext cx="7827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Componentes de um Computador</a:t>
            </a:r>
            <a:endParaRPr/>
          </a:p>
        </p:txBody>
      </p:sp>
      <p:sp>
        <p:nvSpPr>
          <p:cNvPr id="96" name="Google Shape;9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974" y="808100"/>
            <a:ext cx="6597699" cy="394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2"/>
          <p:cNvSpPr txBox="1"/>
          <p:nvPr>
            <p:ph type="title"/>
          </p:nvPr>
        </p:nvSpPr>
        <p:spPr>
          <a:xfrm>
            <a:off x="258675" y="209569"/>
            <a:ext cx="7827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Mais sobre Jumps no MIPS</a:t>
            </a:r>
            <a:endParaRPr/>
          </a:p>
        </p:txBody>
      </p:sp>
      <p:sp>
        <p:nvSpPr>
          <p:cNvPr id="487" name="Google Shape;487;p62"/>
          <p:cNvSpPr txBox="1"/>
          <p:nvPr>
            <p:ph idx="1" type="body"/>
          </p:nvPr>
        </p:nvSpPr>
        <p:spPr>
          <a:xfrm>
            <a:off x="290100" y="822550"/>
            <a:ext cx="3846600" cy="3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O operando relativo ao label nas instruções de jumps 	corresponde na verdade ao endereço da instrução a ser executada</a:t>
            </a:r>
            <a:endParaRPr/>
          </a:p>
        </p:txBody>
      </p:sp>
      <p:sp>
        <p:nvSpPr>
          <p:cNvPr id="488" name="Google Shape;488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89" name="Google Shape;48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9273" y="1329025"/>
            <a:ext cx="2407325" cy="120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4650" y="3255047"/>
            <a:ext cx="5332526" cy="96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3"/>
          <p:cNvSpPr txBox="1"/>
          <p:nvPr>
            <p:ph type="title"/>
          </p:nvPr>
        </p:nvSpPr>
        <p:spPr>
          <a:xfrm>
            <a:off x="258675" y="209569"/>
            <a:ext cx="7827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Mais operações condicionais no MIPS</a:t>
            </a:r>
            <a:endParaRPr/>
          </a:p>
        </p:txBody>
      </p:sp>
      <p:sp>
        <p:nvSpPr>
          <p:cNvPr id="496" name="Google Shape;496;p63"/>
          <p:cNvSpPr txBox="1"/>
          <p:nvPr>
            <p:ph idx="1" type="body"/>
          </p:nvPr>
        </p:nvSpPr>
        <p:spPr>
          <a:xfrm>
            <a:off x="290100" y="822549"/>
            <a:ext cx="8563800" cy="29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Armazene 1 se condição é verdade, senão 0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MIPS possui registrador que armazena valor 0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>
                <a:latin typeface="Consolas"/>
                <a:ea typeface="Consolas"/>
                <a:cs typeface="Consolas"/>
                <a:sym typeface="Consolas"/>
              </a:rPr>
              <a:t>slt </a:t>
            </a:r>
            <a:r>
              <a:rPr lang="pt-BR"/>
              <a:t>pode ser utilizada junto com beq, bne</a:t>
            </a:r>
            <a:endParaRPr/>
          </a:p>
        </p:txBody>
      </p:sp>
      <p:sp>
        <p:nvSpPr>
          <p:cNvPr id="497" name="Google Shape;497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98" name="Google Shape;49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775" y="1447850"/>
            <a:ext cx="4840926" cy="84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1063" y="2876700"/>
            <a:ext cx="103822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1886" y="3848425"/>
            <a:ext cx="5498313" cy="84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4"/>
          <p:cNvSpPr txBox="1"/>
          <p:nvPr>
            <p:ph type="title"/>
          </p:nvPr>
        </p:nvSpPr>
        <p:spPr>
          <a:xfrm>
            <a:off x="258675" y="209569"/>
            <a:ext cx="7827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Mais operações condicionais no MIPS</a:t>
            </a:r>
            <a:endParaRPr/>
          </a:p>
        </p:txBody>
      </p:sp>
      <p:sp>
        <p:nvSpPr>
          <p:cNvPr id="506" name="Google Shape;506;p64"/>
          <p:cNvSpPr txBox="1"/>
          <p:nvPr>
            <p:ph idx="1" type="body"/>
          </p:nvPr>
        </p:nvSpPr>
        <p:spPr>
          <a:xfrm>
            <a:off x="290100" y="822543"/>
            <a:ext cx="8563800" cy="37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pt-BR"/>
              <a:t>Nenhuma instrução de desvio para &lt;, &gt;=, … ?????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Combinar em uma só instrução branch e comparações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( &gt;, &lt;, &gt;= …) , requer mais trabalho por instrução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Clock mais lento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Penaliza todas as instruções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Branch se == ou != é o mais comum</a:t>
            </a:r>
            <a:endParaRPr/>
          </a:p>
        </p:txBody>
      </p:sp>
      <p:sp>
        <p:nvSpPr>
          <p:cNvPr id="507" name="Google Shape;507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5"/>
          <p:cNvSpPr txBox="1"/>
          <p:nvPr>
            <p:ph type="title"/>
          </p:nvPr>
        </p:nvSpPr>
        <p:spPr>
          <a:xfrm>
            <a:off x="258675" y="209569"/>
            <a:ext cx="7827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Trabalho </a:t>
            </a:r>
            <a:r>
              <a:rPr lang="pt-BR"/>
              <a:t>extraclasse</a:t>
            </a:r>
            <a:endParaRPr/>
          </a:p>
        </p:txBody>
      </p:sp>
      <p:sp>
        <p:nvSpPr>
          <p:cNvPr id="513" name="Google Shape;513;p65"/>
          <p:cNvSpPr txBox="1"/>
          <p:nvPr>
            <p:ph idx="1" type="body"/>
          </p:nvPr>
        </p:nvSpPr>
        <p:spPr>
          <a:xfrm>
            <a:off x="290100" y="822549"/>
            <a:ext cx="6101100" cy="22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Leitura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Capítulo 2 do Patterson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Exercício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Questões 1, 2 e 3 da lista de exercícios 1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Exercícios do capítulo 2 do livro</a:t>
            </a:r>
            <a:endParaRPr/>
          </a:p>
        </p:txBody>
      </p:sp>
      <p:sp>
        <p:nvSpPr>
          <p:cNvPr id="514" name="Google Shape;514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15" name="Google Shape;51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3957" y="1477375"/>
            <a:ext cx="1998550" cy="246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6"/>
          <p:cNvSpPr txBox="1"/>
          <p:nvPr>
            <p:ph type="title"/>
          </p:nvPr>
        </p:nvSpPr>
        <p:spPr>
          <a:xfrm>
            <a:off x="258675" y="209569"/>
            <a:ext cx="7827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 Be Continued...</a:t>
            </a:r>
            <a:endParaRPr/>
          </a:p>
        </p:txBody>
      </p:sp>
      <p:sp>
        <p:nvSpPr>
          <p:cNvPr id="521" name="Google Shape;521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22" name="Google Shape;52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50" y="1518000"/>
            <a:ext cx="4374101" cy="22162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66"/>
          <p:cNvSpPr txBox="1"/>
          <p:nvPr/>
        </p:nvSpPr>
        <p:spPr>
          <a:xfrm>
            <a:off x="4811375" y="1032300"/>
            <a:ext cx="4300500" cy="3858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200">
                <a:latin typeface="Consolas"/>
                <a:ea typeface="Consolas"/>
                <a:cs typeface="Consolas"/>
                <a:sym typeface="Consolas"/>
              </a:rPr>
              <a:t>strcpy: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200">
                <a:latin typeface="Consolas"/>
                <a:ea typeface="Consolas"/>
                <a:cs typeface="Consolas"/>
                <a:sym typeface="Consolas"/>
              </a:rPr>
              <a:t>addi $sp,$sp,–4 	# adjust stack for 1 more item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200">
                <a:latin typeface="Consolas"/>
                <a:ea typeface="Consolas"/>
                <a:cs typeface="Consolas"/>
                <a:sym typeface="Consolas"/>
              </a:rPr>
              <a:t>sw $s0, 0($sp) 		# save $s0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Consolas"/>
                <a:ea typeface="Consolas"/>
                <a:cs typeface="Consolas"/>
                <a:sym typeface="Consolas"/>
              </a:rPr>
              <a:t>add $s0,$zero,$zero 	# i = 0 + 0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Consolas"/>
                <a:ea typeface="Consolas"/>
                <a:cs typeface="Consolas"/>
                <a:sym typeface="Consolas"/>
              </a:rPr>
              <a:t>L1:	add $t1,$s0,$a1 	# address of y[i] in $t1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Consolas"/>
                <a:ea typeface="Consolas"/>
                <a:cs typeface="Consolas"/>
                <a:sym typeface="Consolas"/>
              </a:rPr>
              <a:t>lbu $t2, 0($t1) 	# $t2 = y[i]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200">
                <a:latin typeface="Consolas"/>
                <a:ea typeface="Consolas"/>
                <a:cs typeface="Consolas"/>
                <a:sym typeface="Consolas"/>
              </a:rPr>
              <a:t>add $t3,$s0,$a0 	# address of x[i] in $t3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200">
                <a:latin typeface="Consolas"/>
                <a:ea typeface="Consolas"/>
                <a:cs typeface="Consolas"/>
                <a:sym typeface="Consolas"/>
              </a:rPr>
              <a:t>sb $t2, 0($t3) 	# x[i] = y[i]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Consolas"/>
                <a:ea typeface="Consolas"/>
                <a:cs typeface="Consolas"/>
                <a:sym typeface="Consolas"/>
              </a:rPr>
              <a:t>beq $t2,$zero,L2 	# if y[i] == 0, go to L2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200">
                <a:latin typeface="Consolas"/>
                <a:ea typeface="Consolas"/>
                <a:cs typeface="Consolas"/>
                <a:sym typeface="Consolas"/>
              </a:rPr>
              <a:t>addi $s0, $s0,1 	# i = i + 1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200">
                <a:latin typeface="Consolas"/>
                <a:ea typeface="Consolas"/>
                <a:cs typeface="Consolas"/>
                <a:sym typeface="Consolas"/>
              </a:rPr>
              <a:t>j L1 			# go to L1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200">
                <a:latin typeface="Consolas"/>
                <a:ea typeface="Consolas"/>
                <a:cs typeface="Consolas"/>
                <a:sym typeface="Consolas"/>
              </a:rPr>
              <a:t>L2: lw $s0, 0($sp) 	# y[i] == 0: end of string.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200">
                <a:latin typeface="Consolas"/>
                <a:ea typeface="Consolas"/>
                <a:cs typeface="Consolas"/>
                <a:sym typeface="Consolas"/>
              </a:rPr>
              <a:t># Restore old $s0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200">
                <a:latin typeface="Consolas"/>
                <a:ea typeface="Consolas"/>
                <a:cs typeface="Consolas"/>
                <a:sym typeface="Consolas"/>
              </a:rPr>
              <a:t>addi $sp,$sp,4 	# pop 1 word off stack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Consolas"/>
                <a:ea typeface="Consolas"/>
                <a:cs typeface="Consolas"/>
                <a:sym typeface="Consolas"/>
              </a:rPr>
              <a:t>jr $ra 			# return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7"/>
          <p:cNvSpPr txBox="1"/>
          <p:nvPr>
            <p:ph type="title"/>
          </p:nvPr>
        </p:nvSpPr>
        <p:spPr>
          <a:xfrm>
            <a:off x="773700" y="1806450"/>
            <a:ext cx="49437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Dúvidas?</a:t>
            </a:r>
            <a:endParaRPr/>
          </a:p>
        </p:txBody>
      </p:sp>
      <p:sp>
        <p:nvSpPr>
          <p:cNvPr id="529" name="Google Shape;529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400"/>
              <a:t>‹#›</a:t>
            </a:fld>
            <a:endParaRPr sz="1400"/>
          </a:p>
        </p:txBody>
      </p:sp>
      <p:pic>
        <p:nvPicPr>
          <p:cNvPr id="530" name="Google Shape;53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1848" y="785525"/>
            <a:ext cx="3106501" cy="339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258675" y="209569"/>
            <a:ext cx="7827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Etapas para o Hardware Entender Instruções</a:t>
            </a:r>
            <a:endParaRPr/>
          </a:p>
        </p:txBody>
      </p:sp>
      <p:sp>
        <p:nvSpPr>
          <p:cNvPr id="103" name="Google Shape;10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263" y="758875"/>
            <a:ext cx="7003211" cy="408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258675" y="209569"/>
            <a:ext cx="7827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Computadores de Programas Armazenados</a:t>
            </a:r>
            <a:endParaRPr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3294350" y="911326"/>
            <a:ext cx="5559600" cy="3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Instruções e dados representados como números binários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Instruções e dados armazenados em memória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Programas podem interagir com outros programas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Ex: compiladores, linkers, …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Compatibilidade de formatos binários permite que programas compilados funcionem em diferentes computadores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ISAs padronizadas</a:t>
            </a:r>
            <a:endParaRPr/>
          </a:p>
        </p:txBody>
      </p:sp>
      <p:sp>
        <p:nvSpPr>
          <p:cNvPr id="111" name="Google Shape;11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650" y="1160800"/>
            <a:ext cx="2341850" cy="319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258675" y="209569"/>
            <a:ext cx="7827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Interface HW/SW: Repertório de Instruções da Arquitetura</a:t>
            </a:r>
            <a:endParaRPr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290100" y="2813475"/>
            <a:ext cx="8563800" cy="19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Última abstração do HW vista pelo SW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Computadores diferentes podem ter diferentes ISAs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Mas com muitos aspectos em comum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Visando portabilidade de código, indústria se alinha em torno de quantidade pequena de ISAs diferentes</a:t>
            </a:r>
            <a:endParaRPr/>
          </a:p>
        </p:txBody>
      </p:sp>
      <p:sp>
        <p:nvSpPr>
          <p:cNvPr id="119" name="Google Shape;11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1250" y="826812"/>
            <a:ext cx="6345025" cy="198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258675" y="209569"/>
            <a:ext cx="7827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Evolução de ISAs</a:t>
            </a:r>
            <a:endParaRPr/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290100" y="822543"/>
            <a:ext cx="8563800" cy="37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Até metade da década de 60 computadores tinham ISAs com quantidade reduzida de instruções e instruções simples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Simplifica implementação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Fim da década de 60 surge ISAs com grande número de instruções complexas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i="1" lang="pt-BR"/>
              <a:t>Complex Instruction Set Computer</a:t>
            </a:r>
            <a:r>
              <a:rPr lang="pt-BR"/>
              <a:t> (CISC)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Difícil implementação e existência de muitas instruções pouco usadas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Começo da década de 80 ISAs com instruções simples voltam a ser comuns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i="1" lang="pt-BR"/>
              <a:t>Reduced Instruction Set Computer</a:t>
            </a:r>
            <a:r>
              <a:rPr lang="pt-BR"/>
              <a:t> (RISC)</a:t>
            </a:r>
            <a:endParaRPr/>
          </a:p>
        </p:txBody>
      </p:sp>
      <p:sp>
        <p:nvSpPr>
          <p:cNvPr id="127" name="Google Shape;12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UFAL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